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D0E1F-DE67-42E2-8AB9-2C6EEEF2A4AE}" v="5" dt="2022-12-14T22:29:46.253"/>
    <p1510:client id="{413E53F5-255C-3900-3AA6-06E44680BEB2}" v="2" dt="2022-12-14T04:37:46.766"/>
    <p1510:client id="{56232C1A-58F2-9385-5AC8-85C0D6F11D44}" v="2" dt="2022-12-12T14:35:26.8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9712" y="2718054"/>
            <a:ext cx="8672575" cy="122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6219" y="2925317"/>
            <a:ext cx="309956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8497" y="2718054"/>
            <a:ext cx="4923790" cy="12204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5">
                <a:latin typeface="Bahnschrift"/>
                <a:cs typeface="Bahnschrift"/>
              </a:rPr>
              <a:t>Project</a:t>
            </a:r>
            <a:r>
              <a:rPr sz="2800">
                <a:latin typeface="Bahnschrift"/>
                <a:cs typeface="Bahnschrift"/>
              </a:rPr>
              <a:t> </a:t>
            </a:r>
            <a:r>
              <a:rPr sz="2800" spc="-5">
                <a:latin typeface="Bahnschrift"/>
                <a:cs typeface="Bahnschrift"/>
              </a:rPr>
              <a:t>2:</a:t>
            </a:r>
            <a:r>
              <a:rPr sz="2800">
                <a:latin typeface="Bahnschrift"/>
                <a:cs typeface="Bahnschrift"/>
              </a:rPr>
              <a:t> </a:t>
            </a:r>
            <a:r>
              <a:rPr sz="2800" spc="-5">
                <a:latin typeface="Bahnschrift"/>
                <a:cs typeface="Bahnschrift"/>
              </a:rPr>
              <a:t>Structure</a:t>
            </a:r>
            <a:r>
              <a:rPr sz="2800">
                <a:latin typeface="Bahnschrift"/>
                <a:cs typeface="Bahnschrift"/>
              </a:rPr>
              <a:t> </a:t>
            </a:r>
            <a:r>
              <a:rPr sz="2800" spc="-10">
                <a:latin typeface="Bahnschrift"/>
                <a:cs typeface="Bahnschrift"/>
              </a:rPr>
              <a:t>and</a:t>
            </a:r>
            <a:r>
              <a:rPr sz="2800" spc="-5">
                <a:latin typeface="Bahnschrift"/>
                <a:cs typeface="Bahnschrift"/>
              </a:rPr>
              <a:t> </a:t>
            </a:r>
            <a:r>
              <a:rPr sz="2800">
                <a:latin typeface="Bahnschrift"/>
                <a:cs typeface="Bahnschrift"/>
              </a:rPr>
              <a:t>Body: </a:t>
            </a:r>
            <a:r>
              <a:rPr sz="2800" spc="-465">
                <a:latin typeface="Bahnschrift"/>
                <a:cs typeface="Bahnschrift"/>
              </a:rPr>
              <a:t> </a:t>
            </a:r>
            <a:r>
              <a:rPr sz="2800" spc="-10">
                <a:latin typeface="Bahnschrift"/>
                <a:cs typeface="Bahnschrift"/>
              </a:rPr>
              <a:t>Materials,</a:t>
            </a:r>
            <a:r>
              <a:rPr sz="2800" spc="-5">
                <a:latin typeface="Bahnschrift"/>
                <a:cs typeface="Bahnschrift"/>
              </a:rPr>
              <a:t> Anthropometric</a:t>
            </a:r>
            <a:r>
              <a:rPr sz="2800">
                <a:latin typeface="Bahnschrift"/>
                <a:cs typeface="Bahnschrift"/>
              </a:rPr>
              <a:t> and </a:t>
            </a:r>
            <a:r>
              <a:rPr sz="2800" spc="-465">
                <a:latin typeface="Bahnschrift"/>
                <a:cs typeface="Bahnschrift"/>
              </a:rPr>
              <a:t> </a:t>
            </a:r>
            <a:r>
              <a:rPr sz="2800" spc="-10">
                <a:latin typeface="Bahnschrift"/>
                <a:cs typeface="Bahnschrift"/>
              </a:rPr>
              <a:t>Ergonomic</a:t>
            </a:r>
            <a:r>
              <a:rPr sz="2800" spc="305">
                <a:latin typeface="Bahnschrift"/>
                <a:cs typeface="Bahnschrift"/>
              </a:rPr>
              <a:t> </a:t>
            </a:r>
            <a:r>
              <a:rPr sz="2800" spc="-10">
                <a:latin typeface="Bahnschrift"/>
                <a:cs typeface="Bahnschrift"/>
              </a:rPr>
              <a:t>Exploration</a:t>
            </a:r>
            <a:endParaRPr sz="2800">
              <a:latin typeface="Bahnschrift"/>
              <a:cs typeface="Bahnschrif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7591" y="5645911"/>
            <a:ext cx="243268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784" marR="5080" indent="-426720">
              <a:lnSpc>
                <a:spcPct val="136100"/>
              </a:lnSpc>
              <a:spcBef>
                <a:spcPts val="100"/>
              </a:spcBef>
            </a:pPr>
            <a:r>
              <a:rPr sz="1800" spc="-5">
                <a:latin typeface="Bahnschrift"/>
                <a:cs typeface="Bahnschrift"/>
              </a:rPr>
              <a:t>Activity</a:t>
            </a:r>
            <a:r>
              <a:rPr sz="1800" spc="160">
                <a:latin typeface="Bahnschrift"/>
                <a:cs typeface="Bahnschrift"/>
              </a:rPr>
              <a:t> </a:t>
            </a:r>
            <a:r>
              <a:rPr sz="1800">
                <a:latin typeface="Bahnschrift"/>
                <a:cs typeface="Bahnschrift"/>
              </a:rPr>
              <a:t>:</a:t>
            </a:r>
            <a:r>
              <a:rPr sz="1800" spc="165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Rest</a:t>
            </a:r>
            <a:r>
              <a:rPr sz="1800" spc="165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(Group</a:t>
            </a:r>
            <a:r>
              <a:rPr sz="1800" spc="145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2) </a:t>
            </a:r>
            <a:r>
              <a:rPr sz="1800" spc="-290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Tutor</a:t>
            </a:r>
            <a:r>
              <a:rPr sz="1800" spc="150">
                <a:latin typeface="Bahnschrift"/>
                <a:cs typeface="Bahnschrift"/>
              </a:rPr>
              <a:t> </a:t>
            </a:r>
            <a:r>
              <a:rPr sz="1800">
                <a:latin typeface="Bahnschrift"/>
                <a:cs typeface="Bahnschrift"/>
              </a:rPr>
              <a:t>:</a:t>
            </a:r>
            <a:r>
              <a:rPr sz="1800" spc="160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Ms.</a:t>
            </a:r>
            <a:r>
              <a:rPr sz="1800" spc="150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Sue</a:t>
            </a:r>
            <a:r>
              <a:rPr sz="1800" spc="160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May</a:t>
            </a:r>
            <a:endParaRPr sz="18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0805" y="129031"/>
            <a:ext cx="3476537" cy="6593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091" y="393191"/>
            <a:ext cx="1371600" cy="60716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9760" y="1161556"/>
            <a:ext cx="2930652" cy="4626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374" y="340858"/>
            <a:ext cx="159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Final</a:t>
            </a:r>
            <a:r>
              <a:rPr sz="2400" spc="150"/>
              <a:t> </a:t>
            </a:r>
            <a:r>
              <a:rPr sz="2400" spc="-5"/>
              <a:t>Model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143250" y="5637377"/>
            <a:ext cx="766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Bahnschrift"/>
                <a:cs typeface="Bahnschrift"/>
              </a:rPr>
              <a:t>Left</a:t>
            </a:r>
            <a:r>
              <a:rPr sz="1400" spc="5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0670" y="5637377"/>
            <a:ext cx="838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Bahnschrift"/>
                <a:cs typeface="Bahnschrift"/>
              </a:rPr>
              <a:t>Rear</a:t>
            </a:r>
            <a:r>
              <a:rPr sz="1400" spc="6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42656" y="5637377"/>
            <a:ext cx="869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Bahnschrift"/>
                <a:cs typeface="Bahnschrift"/>
              </a:rPr>
              <a:t>Right</a:t>
            </a:r>
            <a:r>
              <a:rPr sz="1400" spc="7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04501" y="4919598"/>
            <a:ext cx="735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Bahnschrift"/>
                <a:cs typeface="Bahnschrift"/>
              </a:rPr>
              <a:t>Top</a:t>
            </a:r>
            <a:r>
              <a:rPr sz="1400" spc="70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2627" y="5637377"/>
            <a:ext cx="889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Bahnschrift"/>
                <a:cs typeface="Bahnschrift"/>
              </a:rPr>
              <a:t>Front</a:t>
            </a:r>
            <a:r>
              <a:rPr sz="1400" spc="80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1516380"/>
            <a:ext cx="2104644" cy="40888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4976" y="1516380"/>
            <a:ext cx="2103120" cy="40888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9159" y="1516380"/>
            <a:ext cx="2104643" cy="40888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3343" y="1517903"/>
            <a:ext cx="2072639" cy="40888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5523" y="2234183"/>
            <a:ext cx="2653283" cy="26532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374" y="331089"/>
            <a:ext cx="1454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/>
              <a:t>Site</a:t>
            </a:r>
            <a:r>
              <a:rPr sz="2400" spc="150"/>
              <a:t> </a:t>
            </a:r>
            <a:r>
              <a:rPr sz="2400" spc="-5"/>
              <a:t>Model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9232" y="848867"/>
            <a:ext cx="6690359" cy="55001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6219" y="2925317"/>
            <a:ext cx="309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/>
              <a:t>Final</a:t>
            </a:r>
            <a:r>
              <a:rPr spc="240"/>
              <a:t> </a:t>
            </a:r>
            <a:r>
              <a:t>Structure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1747" y="156971"/>
            <a:ext cx="6347459" cy="64510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772" y="754380"/>
            <a:ext cx="3136391" cy="5349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896" y="278511"/>
            <a:ext cx="41382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/>
              <a:t>Preliminary</a:t>
            </a:r>
            <a:r>
              <a:rPr sz="2500" spc="240"/>
              <a:t> </a:t>
            </a:r>
            <a:r>
              <a:rPr sz="2500" spc="-5"/>
              <a:t>Design</a:t>
            </a:r>
            <a:r>
              <a:rPr sz="2500" spc="225"/>
              <a:t> </a:t>
            </a:r>
            <a:r>
              <a:rPr sz="2500" spc="-5"/>
              <a:t>Sketches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5576696" y="337261"/>
            <a:ext cx="5633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>
                <a:latin typeface="Bahnschrift"/>
                <a:cs typeface="Bahnschrift"/>
              </a:rPr>
              <a:t>At</a:t>
            </a:r>
            <a:r>
              <a:rPr sz="1200" spc="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the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beginning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of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Project</a:t>
            </a:r>
            <a:r>
              <a:rPr sz="1200" spc="195">
                <a:latin typeface="Bahnschrift"/>
                <a:cs typeface="Bahnschrift"/>
              </a:rPr>
              <a:t> </a:t>
            </a:r>
            <a:r>
              <a:rPr sz="1200">
                <a:latin typeface="Bahnschrift"/>
                <a:cs typeface="Bahnschrift"/>
              </a:rPr>
              <a:t>2,</a:t>
            </a:r>
            <a:r>
              <a:rPr sz="1200" spc="204">
                <a:latin typeface="Bahnschrift"/>
                <a:cs typeface="Bahnschrift"/>
              </a:rPr>
              <a:t> </a:t>
            </a:r>
            <a:r>
              <a:rPr sz="1200">
                <a:latin typeface="Bahnschrift"/>
                <a:cs typeface="Bahnschrift"/>
              </a:rPr>
              <a:t>to</a:t>
            </a:r>
            <a:r>
              <a:rPr sz="1200" spc="204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make</a:t>
            </a:r>
            <a:r>
              <a:rPr sz="1200" spc="19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everyone</a:t>
            </a:r>
            <a:r>
              <a:rPr sz="1200" spc="19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brainstorm</a:t>
            </a:r>
            <a:r>
              <a:rPr sz="1200" spc="195">
                <a:latin typeface="Bahnschrift"/>
                <a:cs typeface="Bahnschrift"/>
              </a:rPr>
              <a:t> </a:t>
            </a:r>
            <a:r>
              <a:rPr sz="1200" spc="-10">
                <a:latin typeface="Bahnschrift"/>
                <a:cs typeface="Bahnschrift"/>
              </a:rPr>
              <a:t>about</a:t>
            </a:r>
            <a:r>
              <a:rPr sz="1200" spc="18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how</a:t>
            </a:r>
            <a:r>
              <a:rPr sz="1200" spc="195">
                <a:latin typeface="Bahnschrift"/>
                <a:cs typeface="Bahnschrift"/>
              </a:rPr>
              <a:t> </a:t>
            </a:r>
            <a:r>
              <a:rPr sz="1200">
                <a:latin typeface="Bahnschrift"/>
                <a:cs typeface="Bahnschrift"/>
              </a:rPr>
              <a:t>a</a:t>
            </a:r>
            <a:r>
              <a:rPr sz="1200" spc="204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design 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can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function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when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considering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ergonomics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and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such,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they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10">
                <a:latin typeface="Bahnschrift"/>
                <a:cs typeface="Bahnschrift"/>
              </a:rPr>
              <a:t>were</a:t>
            </a:r>
            <a:r>
              <a:rPr sz="1200" spc="-5">
                <a:latin typeface="Bahnschrift"/>
                <a:cs typeface="Bahnschrift"/>
              </a:rPr>
              <a:t> tasked</a:t>
            </a:r>
            <a:r>
              <a:rPr sz="1200">
                <a:latin typeface="Bahnschrift"/>
                <a:cs typeface="Bahnschrift"/>
              </a:rPr>
              <a:t> to</a:t>
            </a:r>
            <a:r>
              <a:rPr sz="1200" spc="5">
                <a:latin typeface="Bahnschrift"/>
                <a:cs typeface="Bahnschrift"/>
              </a:rPr>
              <a:t> </a:t>
            </a:r>
            <a:r>
              <a:rPr sz="1200" spc="-10">
                <a:latin typeface="Bahnschrift"/>
                <a:cs typeface="Bahnschrift"/>
              </a:rPr>
              <a:t>create </a:t>
            </a:r>
            <a:r>
              <a:rPr sz="1200" spc="-5">
                <a:latin typeface="Bahnschrift"/>
                <a:cs typeface="Bahnschrift"/>
              </a:rPr>
              <a:t> </a:t>
            </a:r>
            <a:r>
              <a:rPr sz="1200">
                <a:latin typeface="Bahnschrift"/>
                <a:cs typeface="Bahnschrift"/>
              </a:rPr>
              <a:t>sketch</a:t>
            </a:r>
            <a:r>
              <a:rPr sz="1200" spc="10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models.</a:t>
            </a:r>
            <a:endParaRPr sz="1200">
              <a:latin typeface="Bahnschrift"/>
              <a:cs typeface="Bahnschrif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3381" y="1281683"/>
            <a:ext cx="3345179" cy="5219700"/>
            <a:chOff x="502919" y="1281683"/>
            <a:chExt cx="3345179" cy="5219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" y="1281683"/>
              <a:ext cx="3061716" cy="26471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" y="3864863"/>
              <a:ext cx="3345179" cy="263652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7549" y="4101947"/>
            <a:ext cx="3110448" cy="23378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77284" y="1281683"/>
            <a:ext cx="3534156" cy="23362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30250" y="1391627"/>
            <a:ext cx="3037192" cy="20156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77284" y="4019570"/>
            <a:ext cx="3742944" cy="24974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1103" y="661416"/>
            <a:ext cx="6537959" cy="5535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6726" y="3045714"/>
            <a:ext cx="1860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811530" algn="l"/>
                <a:tab pos="1335405" algn="l"/>
              </a:tabLst>
            </a:pPr>
            <a:r>
              <a:rPr sz="1200" spc="-5">
                <a:latin typeface="Bahnschrift"/>
                <a:cs typeface="Bahnschrift"/>
              </a:rPr>
              <a:t>Unfortunately, some </a:t>
            </a:r>
            <a:r>
              <a:rPr sz="1200" spc="-10">
                <a:latin typeface="Bahnschrift"/>
                <a:cs typeface="Bahnschrift"/>
              </a:rPr>
              <a:t>of </a:t>
            </a:r>
            <a:r>
              <a:rPr sz="1200" spc="-5">
                <a:latin typeface="Bahnschrift"/>
                <a:cs typeface="Bahnschrift"/>
              </a:rPr>
              <a:t>the </a:t>
            </a:r>
            <a:r>
              <a:rPr sz="1200">
                <a:latin typeface="Bahnschrift"/>
                <a:cs typeface="Bahnschrift"/>
              </a:rPr>
              <a:t> m</a:t>
            </a:r>
            <a:r>
              <a:rPr sz="1200" spc="-10">
                <a:latin typeface="Bahnschrift"/>
                <a:cs typeface="Bahnschrift"/>
              </a:rPr>
              <a:t>o</a:t>
            </a:r>
            <a:r>
              <a:rPr sz="1200" spc="-5">
                <a:latin typeface="Bahnschrift"/>
                <a:cs typeface="Bahnschrift"/>
              </a:rPr>
              <a:t>d</a:t>
            </a:r>
            <a:r>
              <a:rPr sz="1200">
                <a:latin typeface="Bahnschrift"/>
                <a:cs typeface="Bahnschrift"/>
              </a:rPr>
              <a:t>els	</a:t>
            </a:r>
            <a:r>
              <a:rPr sz="1200" spc="-5">
                <a:latin typeface="Bahnschrift"/>
                <a:cs typeface="Bahnschrift"/>
              </a:rPr>
              <a:t>a</a:t>
            </a:r>
            <a:r>
              <a:rPr sz="1200" spc="-15">
                <a:latin typeface="Bahnschrift"/>
                <a:cs typeface="Bahnschrift"/>
              </a:rPr>
              <a:t>r</a:t>
            </a:r>
            <a:r>
              <a:rPr sz="1200">
                <a:latin typeface="Bahnschrift"/>
                <a:cs typeface="Bahnschrift"/>
              </a:rPr>
              <a:t>e	</a:t>
            </a:r>
            <a:r>
              <a:rPr sz="1200" spc="-5">
                <a:latin typeface="Bahnschrift"/>
                <a:cs typeface="Bahnschrift"/>
              </a:rPr>
              <a:t>b</a:t>
            </a:r>
            <a:r>
              <a:rPr sz="1200">
                <a:latin typeface="Bahnschrift"/>
                <a:cs typeface="Bahnschrift"/>
              </a:rPr>
              <a:t>r</a:t>
            </a:r>
            <a:r>
              <a:rPr sz="1200" spc="-15">
                <a:latin typeface="Bahnschrift"/>
                <a:cs typeface="Bahnschrift"/>
              </a:rPr>
              <a:t>o</a:t>
            </a:r>
            <a:r>
              <a:rPr sz="1200">
                <a:latin typeface="Bahnschrift"/>
                <a:cs typeface="Bahnschrift"/>
              </a:rPr>
              <a:t>k</a:t>
            </a:r>
            <a:r>
              <a:rPr sz="1200" spc="5">
                <a:latin typeface="Bahnschrift"/>
                <a:cs typeface="Bahnschrift"/>
              </a:rPr>
              <a:t>e</a:t>
            </a:r>
            <a:r>
              <a:rPr sz="1200">
                <a:latin typeface="Bahnschrift"/>
                <a:cs typeface="Bahnschrift"/>
              </a:rPr>
              <a:t>n,  </a:t>
            </a:r>
            <a:r>
              <a:rPr sz="1200" spc="-5">
                <a:latin typeface="Bahnschrift"/>
                <a:cs typeface="Bahnschrift"/>
              </a:rPr>
              <a:t>therefore isn’t displayed in </a:t>
            </a:r>
            <a:r>
              <a:rPr sz="1200">
                <a:latin typeface="Bahnschrift"/>
                <a:cs typeface="Bahnschrift"/>
              </a:rPr>
              <a:t> the</a:t>
            </a:r>
            <a:r>
              <a:rPr sz="1200" spc="105">
                <a:latin typeface="Bahnschrift"/>
                <a:cs typeface="Bahnschrift"/>
              </a:rPr>
              <a:t> </a:t>
            </a:r>
            <a:r>
              <a:rPr sz="1200">
                <a:latin typeface="Bahnschrift"/>
                <a:cs typeface="Bahnschrift"/>
              </a:rPr>
              <a:t>picture.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000" y="3276041"/>
            <a:ext cx="6384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>
                <a:latin typeface="Bahnschrift"/>
                <a:cs typeface="Bahnschrift"/>
              </a:rPr>
              <a:t>For</a:t>
            </a:r>
            <a:r>
              <a:rPr sz="1800" spc="175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the</a:t>
            </a:r>
            <a:r>
              <a:rPr sz="1800" spc="170">
                <a:latin typeface="Bahnschrift"/>
                <a:cs typeface="Bahnschrift"/>
              </a:rPr>
              <a:t> </a:t>
            </a:r>
            <a:r>
              <a:rPr sz="1800">
                <a:latin typeface="Bahnschrift"/>
                <a:cs typeface="Bahnschrift"/>
              </a:rPr>
              <a:t>final</a:t>
            </a:r>
            <a:r>
              <a:rPr sz="1800" spc="175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design,</a:t>
            </a:r>
            <a:r>
              <a:rPr sz="1800" spc="190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we</a:t>
            </a:r>
            <a:r>
              <a:rPr sz="1800" spc="170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based</a:t>
            </a:r>
            <a:r>
              <a:rPr sz="1800" spc="185">
                <a:latin typeface="Bahnschrift"/>
                <a:cs typeface="Bahnschrift"/>
              </a:rPr>
              <a:t> </a:t>
            </a:r>
            <a:r>
              <a:rPr sz="1800">
                <a:latin typeface="Bahnschrift"/>
                <a:cs typeface="Bahnschrift"/>
              </a:rPr>
              <a:t>it</a:t>
            </a:r>
            <a:r>
              <a:rPr sz="1800" spc="175">
                <a:latin typeface="Bahnschrift"/>
                <a:cs typeface="Bahnschrift"/>
              </a:rPr>
              <a:t> </a:t>
            </a:r>
            <a:r>
              <a:rPr sz="1800">
                <a:latin typeface="Bahnschrift"/>
                <a:cs typeface="Bahnschrift"/>
              </a:rPr>
              <a:t>on</a:t>
            </a:r>
            <a:r>
              <a:rPr sz="1800" spc="165">
                <a:latin typeface="Bahnschrift"/>
                <a:cs typeface="Bahnschrift"/>
              </a:rPr>
              <a:t> </a:t>
            </a:r>
            <a:r>
              <a:rPr sz="1800">
                <a:latin typeface="Bahnschrift"/>
                <a:cs typeface="Bahnschrift"/>
              </a:rPr>
              <a:t>2</a:t>
            </a:r>
            <a:r>
              <a:rPr sz="1800" spc="175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different</a:t>
            </a:r>
            <a:r>
              <a:rPr sz="1800" spc="180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mockup</a:t>
            </a:r>
            <a:r>
              <a:rPr sz="1800" spc="170">
                <a:latin typeface="Bahnschrift"/>
                <a:cs typeface="Bahnschrift"/>
              </a:rPr>
              <a:t> </a:t>
            </a:r>
            <a:r>
              <a:rPr sz="1800" spc="-5">
                <a:latin typeface="Bahnschrift"/>
                <a:cs typeface="Bahnschrift"/>
              </a:rPr>
              <a:t>models</a:t>
            </a:r>
            <a:endParaRPr sz="18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374" y="331089"/>
            <a:ext cx="126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Mockup</a:t>
            </a:r>
            <a:r>
              <a:rPr sz="2400" spc="180"/>
              <a:t> </a:t>
            </a:r>
            <a:r>
              <a:rPr sz="2400"/>
              <a:t>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44" y="1339596"/>
            <a:ext cx="1947672" cy="41788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2032" y="1341119"/>
            <a:ext cx="1947671" cy="41788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5820" y="1339596"/>
            <a:ext cx="1949195" cy="41788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9607" y="1339596"/>
            <a:ext cx="1949195" cy="41788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73895" y="2083307"/>
            <a:ext cx="2689859" cy="26913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57173" y="5637072"/>
            <a:ext cx="8890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>
                <a:latin typeface="Bahnschrift"/>
                <a:cs typeface="Bahnschrift"/>
              </a:rPr>
              <a:t>Front</a:t>
            </a:r>
            <a:r>
              <a:rPr sz="1400" spc="9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32582" y="5637072"/>
            <a:ext cx="7670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>
                <a:latin typeface="Bahnschrift"/>
                <a:cs typeface="Bahnschrift"/>
              </a:rPr>
              <a:t>Left</a:t>
            </a:r>
            <a:r>
              <a:rPr sz="1400" spc="60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11826" y="5637377"/>
            <a:ext cx="838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Bahnschrift"/>
                <a:cs typeface="Bahnschrift"/>
              </a:rPr>
              <a:t>Rear</a:t>
            </a:r>
            <a:r>
              <a:rPr sz="1400" spc="6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09484" y="5637377"/>
            <a:ext cx="869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Bahnschrift"/>
                <a:cs typeface="Bahnschrift"/>
              </a:rPr>
              <a:t>Right</a:t>
            </a:r>
            <a:r>
              <a:rPr sz="1400" spc="7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051795" y="4921758"/>
            <a:ext cx="735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Bahnschrift"/>
                <a:cs typeface="Bahnschrift"/>
              </a:rPr>
              <a:t>Top</a:t>
            </a:r>
            <a:r>
              <a:rPr sz="1400" spc="70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374" y="331089"/>
            <a:ext cx="1319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Mockup</a:t>
            </a:r>
            <a:r>
              <a:rPr sz="2400" spc="180"/>
              <a:t> </a:t>
            </a:r>
            <a:r>
              <a:rPr sz="2400"/>
              <a:t>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44" y="1307591"/>
            <a:ext cx="1947672" cy="42428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3367" y="1307591"/>
            <a:ext cx="1947671" cy="42428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3616" y="1307591"/>
            <a:ext cx="1947672" cy="42428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8491" y="1307591"/>
            <a:ext cx="1947672" cy="42428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75419" y="2084832"/>
            <a:ext cx="2688335" cy="26883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132582" y="5637072"/>
            <a:ext cx="7670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>
                <a:latin typeface="Bahnschrift"/>
                <a:cs typeface="Bahnschrift"/>
              </a:rPr>
              <a:t>Left</a:t>
            </a:r>
            <a:r>
              <a:rPr sz="1400" spc="60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11826" y="5637377"/>
            <a:ext cx="838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Bahnschrift"/>
                <a:cs typeface="Bahnschrift"/>
              </a:rPr>
              <a:t>Rear</a:t>
            </a:r>
            <a:r>
              <a:rPr sz="1400" spc="6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09484" y="5637377"/>
            <a:ext cx="869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Bahnschrift"/>
                <a:cs typeface="Bahnschrift"/>
              </a:rPr>
              <a:t>Right</a:t>
            </a:r>
            <a:r>
              <a:rPr sz="1400" spc="7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51795" y="4921758"/>
            <a:ext cx="735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Bahnschrift"/>
                <a:cs typeface="Bahnschrift"/>
              </a:rPr>
              <a:t>Top</a:t>
            </a:r>
            <a:r>
              <a:rPr sz="1400" spc="70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57173" y="5637072"/>
            <a:ext cx="8890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>
                <a:latin typeface="Bahnschrift"/>
                <a:cs typeface="Bahnschrift"/>
              </a:rPr>
              <a:t>Front</a:t>
            </a:r>
            <a:r>
              <a:rPr sz="1400" spc="9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79" y="197611"/>
            <a:ext cx="4180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Final</a:t>
            </a:r>
            <a:r>
              <a:rPr sz="2400" spc="204"/>
              <a:t> </a:t>
            </a:r>
            <a:r>
              <a:rPr sz="2400" spc="-5"/>
              <a:t>Mockup</a:t>
            </a:r>
            <a:r>
              <a:rPr sz="2400" spc="220"/>
              <a:t> </a:t>
            </a:r>
            <a:r>
              <a:rPr sz="2400" spc="-5"/>
              <a:t>Design</a:t>
            </a:r>
            <a:r>
              <a:rPr sz="2400" spc="210"/>
              <a:t> </a:t>
            </a:r>
            <a:r>
              <a:rPr sz="2400"/>
              <a:t>Sketches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3444" y="937598"/>
            <a:ext cx="7626815" cy="55775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0679" y="3313938"/>
            <a:ext cx="26930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>
                <a:latin typeface="Bahnschrift"/>
                <a:cs typeface="Bahnschrift"/>
              </a:rPr>
              <a:t>After </a:t>
            </a:r>
            <a:r>
              <a:rPr sz="1200" spc="-5">
                <a:latin typeface="Bahnschrift"/>
                <a:cs typeface="Bahnschrift"/>
              </a:rPr>
              <a:t>examining</a:t>
            </a:r>
            <a:r>
              <a:rPr sz="1200">
                <a:latin typeface="Bahnschrift"/>
                <a:cs typeface="Bahnschrift"/>
              </a:rPr>
              <a:t> the 2</a:t>
            </a:r>
            <a:r>
              <a:rPr sz="1200" spc="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mockup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models, </a:t>
            </a:r>
            <a:r>
              <a:rPr sz="1200">
                <a:latin typeface="Bahnschrift"/>
                <a:cs typeface="Bahnschrift"/>
              </a:rPr>
              <a:t> my</a:t>
            </a:r>
            <a:r>
              <a:rPr sz="1200" spc="9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team</a:t>
            </a:r>
            <a:r>
              <a:rPr sz="1200" spc="9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and</a:t>
            </a:r>
            <a:r>
              <a:rPr sz="1200" spc="125">
                <a:latin typeface="Bahnschrift"/>
                <a:cs typeface="Bahnschrift"/>
              </a:rPr>
              <a:t> </a:t>
            </a:r>
            <a:r>
              <a:rPr sz="1200">
                <a:latin typeface="Bahnschrift"/>
                <a:cs typeface="Bahnschrift"/>
              </a:rPr>
              <a:t>I</a:t>
            </a:r>
            <a:r>
              <a:rPr sz="1200" spc="10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created</a:t>
            </a:r>
            <a:r>
              <a:rPr sz="1200" spc="9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one</a:t>
            </a:r>
            <a:r>
              <a:rPr sz="1200" spc="114">
                <a:latin typeface="Bahnschrift"/>
                <a:cs typeface="Bahnschrift"/>
              </a:rPr>
              <a:t> </a:t>
            </a:r>
            <a:r>
              <a:rPr sz="1200">
                <a:latin typeface="Bahnschrift"/>
                <a:cs typeface="Bahnschrift"/>
              </a:rPr>
              <a:t>final</a:t>
            </a:r>
            <a:r>
              <a:rPr sz="1200" spc="1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design, </a:t>
            </a:r>
            <a:r>
              <a:rPr sz="1200" spc="-19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with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considerations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of</a:t>
            </a:r>
            <a:r>
              <a:rPr sz="1200">
                <a:latin typeface="Bahnschrift"/>
                <a:cs typeface="Bahnschrift"/>
              </a:rPr>
              <a:t> the </a:t>
            </a:r>
            <a:r>
              <a:rPr sz="1200" spc="-5">
                <a:latin typeface="Bahnschrift"/>
                <a:cs typeface="Bahnschrift"/>
              </a:rPr>
              <a:t>materiality, 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tectonics,</a:t>
            </a:r>
            <a:r>
              <a:rPr sz="1200" spc="9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ergonomics,</a:t>
            </a:r>
            <a:r>
              <a:rPr sz="1200" spc="11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etc.</a:t>
            </a:r>
            <a:endParaRPr sz="12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374" y="331089"/>
            <a:ext cx="1941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Final</a:t>
            </a:r>
            <a:r>
              <a:rPr sz="2400" spc="200"/>
              <a:t> </a:t>
            </a:r>
            <a:r>
              <a:rPr sz="2400" spc="-5"/>
              <a:t>Mock</a:t>
            </a:r>
            <a:r>
              <a:rPr sz="2400" spc="210"/>
              <a:t> </a:t>
            </a:r>
            <a:r>
              <a:rPr sz="2400" spc="-5"/>
              <a:t>Up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44" y="1569719"/>
            <a:ext cx="2092451" cy="37185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8900" y="1569719"/>
            <a:ext cx="1923288" cy="37185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0391" y="1569719"/>
            <a:ext cx="2092451" cy="37185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2571" y="1569719"/>
            <a:ext cx="2007107" cy="371855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11829" y="5413349"/>
            <a:ext cx="766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Bahnschrift"/>
                <a:cs typeface="Bahnschrift"/>
              </a:rPr>
              <a:t>Left</a:t>
            </a:r>
            <a:r>
              <a:rPr sz="1400" spc="5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1073" y="5413349"/>
            <a:ext cx="838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Bahnschrift"/>
                <a:cs typeface="Bahnschrift"/>
              </a:rPr>
              <a:t>Rear</a:t>
            </a:r>
            <a:r>
              <a:rPr sz="1400" spc="6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88479" y="5413349"/>
            <a:ext cx="871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Bahnschrift"/>
                <a:cs typeface="Bahnschrift"/>
              </a:rPr>
              <a:t>Right</a:t>
            </a:r>
            <a:r>
              <a:rPr sz="1400" spc="75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36421" y="5413349"/>
            <a:ext cx="889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Bahnschrift"/>
                <a:cs typeface="Bahnschrift"/>
              </a:rPr>
              <a:t>Front</a:t>
            </a:r>
            <a:r>
              <a:rPr sz="1400" spc="80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01328" y="2039111"/>
            <a:ext cx="2779776" cy="277977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124313" y="4948809"/>
            <a:ext cx="735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>
                <a:latin typeface="Bahnschrift"/>
                <a:cs typeface="Bahnschrift"/>
              </a:rPr>
              <a:t>Top</a:t>
            </a:r>
            <a:r>
              <a:rPr sz="1400" spc="70">
                <a:latin typeface="Bahnschrift"/>
                <a:cs typeface="Bahnschrift"/>
              </a:rPr>
              <a:t> </a:t>
            </a:r>
            <a:r>
              <a:rPr sz="1400">
                <a:latin typeface="Bahnschrift"/>
                <a:cs typeface="Bahnschrift"/>
              </a:rPr>
              <a:t>View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1355" y="1005840"/>
            <a:ext cx="7473856" cy="53827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679" y="60197"/>
            <a:ext cx="3044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Final</a:t>
            </a:r>
            <a:r>
              <a:rPr sz="2400" spc="190"/>
              <a:t> </a:t>
            </a:r>
            <a:r>
              <a:rPr sz="2400" spc="-5"/>
              <a:t>Design</a:t>
            </a:r>
            <a:r>
              <a:rPr sz="2400" spc="190"/>
              <a:t> </a:t>
            </a:r>
            <a:r>
              <a:rPr sz="2400"/>
              <a:t>Sketches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679" y="3313938"/>
            <a:ext cx="26930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>
                <a:latin typeface="Bahnschrift"/>
                <a:cs typeface="Bahnschrift"/>
              </a:rPr>
              <a:t>After </a:t>
            </a:r>
            <a:r>
              <a:rPr sz="1200" spc="-5">
                <a:latin typeface="Bahnschrift"/>
                <a:cs typeface="Bahnschrift"/>
              </a:rPr>
              <a:t>examining</a:t>
            </a:r>
            <a:r>
              <a:rPr sz="1200">
                <a:latin typeface="Bahnschrift"/>
                <a:cs typeface="Bahnschrift"/>
              </a:rPr>
              <a:t> the 2</a:t>
            </a:r>
            <a:r>
              <a:rPr sz="1200" spc="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mockup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models, </a:t>
            </a:r>
            <a:r>
              <a:rPr sz="1200">
                <a:latin typeface="Bahnschrift"/>
                <a:cs typeface="Bahnschrift"/>
              </a:rPr>
              <a:t> my</a:t>
            </a:r>
            <a:r>
              <a:rPr sz="1200" spc="9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team</a:t>
            </a:r>
            <a:r>
              <a:rPr sz="1200" spc="9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and</a:t>
            </a:r>
            <a:r>
              <a:rPr sz="1200" spc="125">
                <a:latin typeface="Bahnschrift"/>
                <a:cs typeface="Bahnschrift"/>
              </a:rPr>
              <a:t> </a:t>
            </a:r>
            <a:r>
              <a:rPr sz="1200">
                <a:latin typeface="Bahnschrift"/>
                <a:cs typeface="Bahnschrift"/>
              </a:rPr>
              <a:t>I</a:t>
            </a:r>
            <a:r>
              <a:rPr sz="1200" spc="10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created</a:t>
            </a:r>
            <a:r>
              <a:rPr sz="1200" spc="95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one</a:t>
            </a:r>
            <a:r>
              <a:rPr sz="1200" spc="114">
                <a:latin typeface="Bahnschrift"/>
                <a:cs typeface="Bahnschrift"/>
              </a:rPr>
              <a:t> </a:t>
            </a:r>
            <a:r>
              <a:rPr sz="1200">
                <a:latin typeface="Bahnschrift"/>
                <a:cs typeface="Bahnschrift"/>
              </a:rPr>
              <a:t>final</a:t>
            </a:r>
            <a:r>
              <a:rPr sz="1200" spc="1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design, </a:t>
            </a:r>
            <a:r>
              <a:rPr sz="1200" spc="-19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with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considerations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of</a:t>
            </a:r>
            <a:r>
              <a:rPr sz="1200">
                <a:latin typeface="Bahnschrift"/>
                <a:cs typeface="Bahnschrift"/>
              </a:rPr>
              <a:t> the </a:t>
            </a:r>
            <a:r>
              <a:rPr sz="1200" spc="-5">
                <a:latin typeface="Bahnschrift"/>
                <a:cs typeface="Bahnschrift"/>
              </a:rPr>
              <a:t>materiality, </a:t>
            </a:r>
            <a:r>
              <a:rPr sz="120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tectonics,</a:t>
            </a:r>
            <a:r>
              <a:rPr sz="1200" spc="9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ergonomics,</a:t>
            </a:r>
            <a:r>
              <a:rPr sz="1200" spc="110">
                <a:latin typeface="Bahnschrift"/>
                <a:cs typeface="Bahnschrift"/>
              </a:rPr>
              <a:t> </a:t>
            </a:r>
            <a:r>
              <a:rPr sz="1200" spc="-5">
                <a:latin typeface="Bahnschrift"/>
                <a:cs typeface="Bahnschrift"/>
              </a:rPr>
              <a:t>etc.</a:t>
            </a:r>
            <a:endParaRPr sz="12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Preliminary Design Sketches</vt:lpstr>
      <vt:lpstr>PowerPoint Presentation</vt:lpstr>
      <vt:lpstr>PowerPoint Presentation</vt:lpstr>
      <vt:lpstr>Mockup 1</vt:lpstr>
      <vt:lpstr>Mockup 2</vt:lpstr>
      <vt:lpstr>Final Mockup Design Sketches</vt:lpstr>
      <vt:lpstr>Final Mock Up</vt:lpstr>
      <vt:lpstr>Final Design Sketches</vt:lpstr>
      <vt:lpstr>Final Model</vt:lpstr>
      <vt:lpstr>Site Model</vt:lpstr>
      <vt:lpstr>Final 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2: Structure and Body: Materials, Anthropometric and Ergonomic Exploration</dc:title>
  <dc:creator>MARC ENG RUI XIAN</dc:creator>
  <cp:revision>9</cp:revision>
  <dcterms:created xsi:type="dcterms:W3CDTF">2022-12-12T07:45:35Z</dcterms:created>
  <dcterms:modified xsi:type="dcterms:W3CDTF">2022-12-15T13:13:01Z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2022-12-12T00:00:00Z</vt:filetime>
  </property>
</Properties>
</file>